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FEFCA"/>
          </a:solidFill>
        </a:fill>
      </a:tcStyle>
    </a:wholeTbl>
    <a:band2H>
      <a:tcTxStyle/>
      <a:tcStyle>
        <a:tcBdr/>
        <a:fill>
          <a:solidFill>
            <a:srgbClr val="FFF7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6DFCA"/>
          </a:solidFill>
        </a:fill>
      </a:tcStyle>
    </a:wholeTbl>
    <a:band2H>
      <a:tcTxStyle/>
      <a:tcStyle>
        <a:tcBdr/>
        <a:fill>
          <a:solidFill>
            <a:srgbClr val="FAEF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595"/>
  </p:normalViewPr>
  <p:slideViewPr>
    <p:cSldViewPr snapToGrid="0" snapToObjects="1">
      <p:cViewPr varScale="1">
        <p:scale>
          <a:sx n="96" d="100"/>
          <a:sy n="96" d="100"/>
        </p:scale>
        <p:origin x="18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Затраты частотно-временных ресурсов нисходящего канала LTE на передачу информации каналов управления (без MIMO)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 вероятность коллизии в данном случае (вероятность искажения пакета из-за одновременного выделения двумя или более базовыми станциями одного и того же ресурса пользователям) будет влиять два фактора: 1) удаленность абонентов друг от друга, иначе — их близость к БС (если абоненты находятся близко к БС, то включается механизм управления мощностью (Power Control), который скорее всего вынудит телефон понизить уровень передаваемой мощности, как следствие, снизится общий уровень интерференции между сотами). 2) нагрузка в соте (чем выше нагрузка, тем больше вероятность одновременного выделения абонентам на краях соты одного и того же ресурсного блока).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ICIC (Inter-Cell Interference Coordination — Координация межсотовой интерференции) </a:t>
            </a:r>
          </a:p>
          <a:p>
            <a:r>
              <a:t>Адаптивное распределение ресурсов, подстраивающееся под нагрузку на соседние соты и это основной способ уменьшения интерференции между сотами (уменьшения — но не полного устранения, разумеется).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Индексы MCS показывают порядок и скорость модуляции в общем случае. 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Почему именно в Америке удалось это реализовать и Канаде.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• Разделение функций передачи трафика от функций управления (включая контроль как самого трафика, так и осуществляющих его передачу устройств)</a:t>
            </a:r>
          </a:p>
          <a:p>
            <a:r>
              <a:t>• Единый, стандартный, открытый интерфейс между устройствами управления и передачи (получивший название OpenFlow) 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Уровень управления – это CLI, встроенный веб-сервер или API и протоколы управления. Задача этого уровня обеспечить управляемость устройством.</a:t>
            </a:r>
          </a:p>
          <a:p>
            <a:r>
              <a:t>2. Уровень управления трафиком – это различные алгоритмы и функционал задачей которого является автоматическая реакция на изменения трафика т. е. интеллект устройства.</a:t>
            </a:r>
          </a:p>
          <a:p>
            <a:r>
              <a:t>3. Передача трафика – функционал обеспечивающий физическую передачу данных, уровень микросхем и сетевых пакетов.</a:t>
            </a:r>
          </a:p>
          <a:p>
            <a:r>
              <a:t>Каждое SDN приложение, по сути, являет собой интерфейс оптимизации сети под конкретное бизнес приложение (к примеру Microsoft Lynk) и его основная роль — изменение сети в реальном времени под текущие нужды обслуживаемой программы. В случае Microsoft Lynk это может быть, к примеру, изменение QoS сети между двумя телефонными абонентами для передачи HD видеозвонка в реальном времени без задержек или создание VPN тоннеля между двумя абонентами.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419100"/>
            <a:ext cx="8634413" cy="293846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5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3429000"/>
            <a:ext cx="8634413" cy="3119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 marL="0" indent="1587">
              <a:buSzTx/>
              <a:buNone/>
              <a:defRPr b="1"/>
            </a:lvl2pPr>
            <a:lvl3pPr marL="0" indent="282575">
              <a:buSzTx/>
              <a:buNone/>
              <a:defRPr b="1"/>
            </a:lvl3pPr>
            <a:lvl4pPr marL="0" indent="563562">
              <a:buSzTx/>
              <a:buNone/>
              <a:defRPr b="1"/>
            </a:lvl4pPr>
            <a:lvl5pPr marL="0" indent="793750">
              <a:buSzTx/>
              <a:buNone/>
              <a:defRPr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77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60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1" name="Линия"/>
            <p:cNvSpPr/>
            <p:nvPr/>
          </p:nvSpPr>
          <p:spPr>
            <a:xfrm flipH="1">
              <a:off x="0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2" name="Линия"/>
            <p:cNvSpPr/>
            <p:nvPr/>
          </p:nvSpPr>
          <p:spPr>
            <a:xfrm flipH="1">
              <a:off x="0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3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4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5" name="Линия"/>
            <p:cNvSpPr/>
            <p:nvPr/>
          </p:nvSpPr>
          <p:spPr>
            <a:xfrm flipH="1">
              <a:off x="0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6" name="Линия"/>
            <p:cNvSpPr/>
            <p:nvPr/>
          </p:nvSpPr>
          <p:spPr>
            <a:xfrm flipH="1">
              <a:off x="0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7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8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0" name="Линия"/>
            <p:cNvSpPr/>
            <p:nvPr/>
          </p:nvSpPr>
          <p:spPr>
            <a:xfrm flipH="1">
              <a:off x="9394825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1" name="Линия"/>
            <p:cNvSpPr/>
            <p:nvPr/>
          </p:nvSpPr>
          <p:spPr>
            <a:xfrm flipH="1">
              <a:off x="9394825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2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3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4" name="Линия"/>
            <p:cNvSpPr/>
            <p:nvPr/>
          </p:nvSpPr>
          <p:spPr>
            <a:xfrm flipH="1">
              <a:off x="9394825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5" name="Линия"/>
            <p:cNvSpPr/>
            <p:nvPr/>
          </p:nvSpPr>
          <p:spPr>
            <a:xfrm flipH="1">
              <a:off x="9394825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6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80" name="Группа"/>
          <p:cNvGrpSpPr/>
          <p:nvPr/>
        </p:nvGrpSpPr>
        <p:grpSpPr>
          <a:xfrm>
            <a:off x="1474787" y="6894512"/>
            <a:ext cx="287338" cy="234862"/>
            <a:chOff x="0" y="0"/>
            <a:chExt cx="287337" cy="234860"/>
          </a:xfrm>
        </p:grpSpPr>
        <p:sp>
          <p:nvSpPr>
            <p:cNvPr id="78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79" name="R 255 G 211 B 8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211 B 8</a:t>
              </a:r>
            </a:p>
          </p:txBody>
        </p:sp>
      </p:grpSp>
      <p:grpSp>
        <p:nvGrpSpPr>
          <p:cNvPr id="83" name="Группа"/>
          <p:cNvGrpSpPr/>
          <p:nvPr/>
        </p:nvGrpSpPr>
        <p:grpSpPr>
          <a:xfrm>
            <a:off x="1835150" y="6894512"/>
            <a:ext cx="287338" cy="234862"/>
            <a:chOff x="0" y="0"/>
            <a:chExt cx="287337" cy="234860"/>
          </a:xfrm>
        </p:grpSpPr>
        <p:sp>
          <p:nvSpPr>
            <p:cNvPr id="81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82" name="R 255 G 175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175 B 0</a:t>
              </a:r>
            </a:p>
          </p:txBody>
        </p:sp>
      </p:grpSp>
      <p:grpSp>
        <p:nvGrpSpPr>
          <p:cNvPr id="86" name="Группа"/>
          <p:cNvGrpSpPr/>
          <p:nvPr/>
        </p:nvGrpSpPr>
        <p:grpSpPr>
          <a:xfrm>
            <a:off x="2195512" y="6894512"/>
            <a:ext cx="287338" cy="234862"/>
            <a:chOff x="0" y="0"/>
            <a:chExt cx="287337" cy="234860"/>
          </a:xfrm>
        </p:grpSpPr>
        <p:sp>
          <p:nvSpPr>
            <p:cNvPr id="84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7F10A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85" name="R 127 G 16  B 162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127 G 16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162</a:t>
              </a:r>
            </a:p>
          </p:txBody>
        </p:sp>
      </p:grpSp>
      <p:grpSp>
        <p:nvGrpSpPr>
          <p:cNvPr id="89" name="Группа"/>
          <p:cNvGrpSpPr/>
          <p:nvPr/>
        </p:nvGrpSpPr>
        <p:grpSpPr>
          <a:xfrm>
            <a:off x="4714875" y="6894512"/>
            <a:ext cx="287338" cy="234862"/>
            <a:chOff x="0" y="0"/>
            <a:chExt cx="287337" cy="234860"/>
          </a:xfrm>
        </p:grpSpPr>
        <p:sp>
          <p:nvSpPr>
            <p:cNvPr id="87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A2A6AD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88" name="R 163 G 166 B 173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163 G 166 B 173</a:t>
              </a:r>
            </a:p>
          </p:txBody>
        </p:sp>
      </p:grpSp>
      <p:grpSp>
        <p:nvGrpSpPr>
          <p:cNvPr id="92" name="Группа"/>
          <p:cNvGrpSpPr/>
          <p:nvPr/>
        </p:nvGrpSpPr>
        <p:grpSpPr>
          <a:xfrm>
            <a:off x="4354512" y="6894512"/>
            <a:ext cx="287338" cy="234862"/>
            <a:chOff x="0" y="0"/>
            <a:chExt cx="287337" cy="234860"/>
          </a:xfrm>
        </p:grpSpPr>
        <p:sp>
          <p:nvSpPr>
            <p:cNvPr id="90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89929B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91" name="R 137 G 146 B 1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137 G 146 B 155</a:t>
              </a:r>
            </a:p>
          </p:txBody>
        </p:sp>
      </p:grpSp>
      <p:grpSp>
        <p:nvGrpSpPr>
          <p:cNvPr id="95" name="Группа"/>
          <p:cNvGrpSpPr/>
          <p:nvPr/>
        </p:nvGrpSpPr>
        <p:grpSpPr>
          <a:xfrm>
            <a:off x="5075237" y="6894512"/>
            <a:ext cx="287338" cy="234862"/>
            <a:chOff x="0" y="0"/>
            <a:chExt cx="287337" cy="234860"/>
          </a:xfrm>
        </p:grpSpPr>
        <p:sp>
          <p:nvSpPr>
            <p:cNvPr id="93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AF00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94" name="R 175 G 0 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175 G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51</a:t>
              </a:r>
            </a:p>
          </p:txBody>
        </p:sp>
      </p:grpSp>
      <p:grpSp>
        <p:nvGrpSpPr>
          <p:cNvPr id="98" name="Группа"/>
          <p:cNvGrpSpPr/>
          <p:nvPr/>
        </p:nvGrpSpPr>
        <p:grpSpPr>
          <a:xfrm>
            <a:off x="5435600" y="6894512"/>
            <a:ext cx="287338" cy="234862"/>
            <a:chOff x="0" y="0"/>
            <a:chExt cx="287337" cy="234860"/>
          </a:xfrm>
        </p:grpSpPr>
        <p:sp>
          <p:nvSpPr>
            <p:cNvPr id="96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34C3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97" name="R 52  G 195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52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G 195 B 51</a:t>
              </a:r>
            </a:p>
          </p:txBody>
        </p:sp>
      </p:grpSp>
      <p:grpSp>
        <p:nvGrpSpPr>
          <p:cNvPr id="101" name="Группа"/>
          <p:cNvGrpSpPr/>
          <p:nvPr/>
        </p:nvGrpSpPr>
        <p:grpSpPr>
          <a:xfrm>
            <a:off x="3994150" y="6894512"/>
            <a:ext cx="287338" cy="234862"/>
            <a:chOff x="0" y="0"/>
            <a:chExt cx="287337" cy="234860"/>
          </a:xfrm>
        </p:grpSpPr>
        <p:sp>
          <p:nvSpPr>
            <p:cNvPr id="99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0" name="R 0  G 0 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G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0</a:t>
              </a:r>
            </a:p>
          </p:txBody>
        </p:sp>
      </p:grpSp>
      <p:grpSp>
        <p:nvGrpSpPr>
          <p:cNvPr id="104" name="Группа"/>
          <p:cNvGrpSpPr/>
          <p:nvPr/>
        </p:nvGrpSpPr>
        <p:grpSpPr>
          <a:xfrm>
            <a:off x="3635375" y="6894512"/>
            <a:ext cx="287338" cy="234862"/>
            <a:chOff x="0" y="0"/>
            <a:chExt cx="287337" cy="234860"/>
          </a:xfrm>
        </p:grpSpPr>
        <p:sp>
          <p:nvSpPr>
            <p:cNvPr id="102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Off val="44000"/>
              </a:schemeClr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3" name="R 255 G 255 B 2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255 B 255</a:t>
              </a:r>
            </a:p>
          </p:txBody>
        </p:sp>
      </p:grpSp>
      <p:sp>
        <p:nvSpPr>
          <p:cNvPr id="105" name="Primary colours:"/>
          <p:cNvSpPr txBox="1"/>
          <p:nvPr/>
        </p:nvSpPr>
        <p:spPr>
          <a:xfrm>
            <a:off x="821580" y="6920706"/>
            <a:ext cx="6182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chemeClr val="accent3">
                    <a:lumOff val="44000"/>
                  </a:schemeClr>
                </a:solidFill>
              </a:rPr>
              <a:t>Primary colours:</a:t>
            </a:r>
          </a:p>
        </p:txBody>
      </p:sp>
      <p:sp>
        <p:nvSpPr>
          <p:cNvPr id="106" name="Supporting colours:"/>
          <p:cNvSpPr txBox="1"/>
          <p:nvPr/>
        </p:nvSpPr>
        <p:spPr>
          <a:xfrm>
            <a:off x="2846982" y="6920706"/>
            <a:ext cx="7407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chemeClr val="accent3">
                    <a:lumOff val="44000"/>
                  </a:schemeClr>
                </a:solidFill>
              </a:rPr>
              <a:t>Supporting colours: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1" name="NSN-logo_PPT.jpg" descr="NSN-logo_PP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075" y="6242050"/>
            <a:ext cx="1054100" cy="446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32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3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4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5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6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7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8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9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0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1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2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3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4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5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6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7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178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151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14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0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154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15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3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157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15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7F10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6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160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15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9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163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16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2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166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16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F00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5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169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16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8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172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17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71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175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17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74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176" name="Primary colours:"/>
            <p:cNvSpPr txBox="1"/>
            <p:nvPr/>
          </p:nvSpPr>
          <p:spPr>
            <a:xfrm>
              <a:off x="-1" y="26193"/>
              <a:ext cx="61828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177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382000" y="6521450"/>
            <a:ext cx="762000" cy="313393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900"/>
              </a:spcBef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86" name="3GPP_TM.png" descr="3GPP_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123825"/>
            <a:ext cx="1485900" cy="866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3GPP_backgrd2.jpg" descr="3GPP_backgrd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884362"/>
            <a:ext cx="7924800" cy="46148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000" i="1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8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44450" tIns="44450" rIns="44450" bIns="44450"/>
          <a:lstStyle>
            <a:lvl1pPr algn="ctr">
              <a:lnSpc>
                <a:spcPct val="100000"/>
              </a:lnSpc>
              <a:spcBef>
                <a:spcPts val="600"/>
              </a:spcBef>
              <a:defRPr sz="2800" b="1">
                <a:solidFill>
                  <a:srgbClr val="003399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96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7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8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9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0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1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2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3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4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5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6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7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8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9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0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1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42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15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21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14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18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1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17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21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1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7F22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0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224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2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3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227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22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6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230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22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F18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9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233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23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32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236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23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35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239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23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38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240" name="Primary colours:"/>
            <p:cNvSpPr txBox="1"/>
            <p:nvPr/>
          </p:nvSpPr>
          <p:spPr>
            <a:xfrm>
              <a:off x="0" y="26193"/>
              <a:ext cx="61828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241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  <p:sp>
        <p:nvSpPr>
          <p:cNvPr id="24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251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2" name="Линия"/>
            <p:cNvSpPr/>
            <p:nvPr/>
          </p:nvSpPr>
          <p:spPr>
            <a:xfrm flipH="1">
              <a:off x="0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3" name="Линия"/>
            <p:cNvSpPr/>
            <p:nvPr/>
          </p:nvSpPr>
          <p:spPr>
            <a:xfrm flipH="1">
              <a:off x="0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4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5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6" name="Линия"/>
            <p:cNvSpPr/>
            <p:nvPr/>
          </p:nvSpPr>
          <p:spPr>
            <a:xfrm flipH="1">
              <a:off x="0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7" name="Линия"/>
            <p:cNvSpPr/>
            <p:nvPr/>
          </p:nvSpPr>
          <p:spPr>
            <a:xfrm flipH="1">
              <a:off x="0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8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9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0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1" name="Линия"/>
            <p:cNvSpPr/>
            <p:nvPr/>
          </p:nvSpPr>
          <p:spPr>
            <a:xfrm flipH="1">
              <a:off x="9394825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2" name="Линия"/>
            <p:cNvSpPr/>
            <p:nvPr/>
          </p:nvSpPr>
          <p:spPr>
            <a:xfrm flipH="1">
              <a:off x="9394825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3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4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5" name="Линия"/>
            <p:cNvSpPr/>
            <p:nvPr/>
          </p:nvSpPr>
          <p:spPr>
            <a:xfrm flipH="1">
              <a:off x="9394825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6" name="Линия"/>
            <p:cNvSpPr/>
            <p:nvPr/>
          </p:nvSpPr>
          <p:spPr>
            <a:xfrm flipH="1">
              <a:off x="9394825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7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71" name="Группа"/>
          <p:cNvGrpSpPr/>
          <p:nvPr/>
        </p:nvGrpSpPr>
        <p:grpSpPr>
          <a:xfrm>
            <a:off x="1474787" y="6894512"/>
            <a:ext cx="287338" cy="234862"/>
            <a:chOff x="0" y="0"/>
            <a:chExt cx="287337" cy="234860"/>
          </a:xfrm>
        </p:grpSpPr>
        <p:sp>
          <p:nvSpPr>
            <p:cNvPr id="269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1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0" name="R 255 G 211 B 8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211 B 8</a:t>
              </a:r>
            </a:p>
          </p:txBody>
        </p:sp>
      </p:grpSp>
      <p:grpSp>
        <p:nvGrpSpPr>
          <p:cNvPr id="274" name="Группа"/>
          <p:cNvGrpSpPr/>
          <p:nvPr/>
        </p:nvGrpSpPr>
        <p:grpSpPr>
          <a:xfrm>
            <a:off x="1835150" y="6894512"/>
            <a:ext cx="287338" cy="234862"/>
            <a:chOff x="0" y="0"/>
            <a:chExt cx="287337" cy="234860"/>
          </a:xfrm>
        </p:grpSpPr>
        <p:sp>
          <p:nvSpPr>
            <p:cNvPr id="272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3" name="R 255 G 175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175 B 0</a:t>
              </a:r>
            </a:p>
          </p:txBody>
        </p:sp>
      </p:grpSp>
      <p:grpSp>
        <p:nvGrpSpPr>
          <p:cNvPr id="277" name="Группа"/>
          <p:cNvGrpSpPr/>
          <p:nvPr/>
        </p:nvGrpSpPr>
        <p:grpSpPr>
          <a:xfrm>
            <a:off x="2195512" y="6894512"/>
            <a:ext cx="287338" cy="234862"/>
            <a:chOff x="0" y="0"/>
            <a:chExt cx="287337" cy="234860"/>
          </a:xfrm>
        </p:grpSpPr>
        <p:sp>
          <p:nvSpPr>
            <p:cNvPr id="275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7F22A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6" name="R 127 G 16  B 162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127 G 16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162</a:t>
              </a:r>
            </a:p>
          </p:txBody>
        </p:sp>
      </p:grpSp>
      <p:grpSp>
        <p:nvGrpSpPr>
          <p:cNvPr id="280" name="Группа"/>
          <p:cNvGrpSpPr/>
          <p:nvPr/>
        </p:nvGrpSpPr>
        <p:grpSpPr>
          <a:xfrm>
            <a:off x="4714875" y="6894512"/>
            <a:ext cx="287338" cy="234862"/>
            <a:chOff x="0" y="0"/>
            <a:chExt cx="287337" cy="234860"/>
          </a:xfrm>
        </p:grpSpPr>
        <p:sp>
          <p:nvSpPr>
            <p:cNvPr id="278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2A6AD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9" name="R 163 G 166 B 173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163 G 166 B 173</a:t>
              </a:r>
            </a:p>
          </p:txBody>
        </p:sp>
      </p:grpSp>
      <p:grpSp>
        <p:nvGrpSpPr>
          <p:cNvPr id="283" name="Группа"/>
          <p:cNvGrpSpPr/>
          <p:nvPr/>
        </p:nvGrpSpPr>
        <p:grpSpPr>
          <a:xfrm>
            <a:off x="4354512" y="6894512"/>
            <a:ext cx="287338" cy="234862"/>
            <a:chOff x="0" y="0"/>
            <a:chExt cx="287337" cy="234860"/>
          </a:xfrm>
        </p:grpSpPr>
        <p:sp>
          <p:nvSpPr>
            <p:cNvPr id="281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89929B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2" name="R 137 G 146 B 1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137 G 146 B 155</a:t>
              </a:r>
            </a:p>
          </p:txBody>
        </p:sp>
      </p:grpSp>
      <p:grpSp>
        <p:nvGrpSpPr>
          <p:cNvPr id="286" name="Группа"/>
          <p:cNvGrpSpPr/>
          <p:nvPr/>
        </p:nvGrpSpPr>
        <p:grpSpPr>
          <a:xfrm>
            <a:off x="5075237" y="6894512"/>
            <a:ext cx="287338" cy="234862"/>
            <a:chOff x="0" y="0"/>
            <a:chExt cx="287337" cy="234860"/>
          </a:xfrm>
        </p:grpSpPr>
        <p:sp>
          <p:nvSpPr>
            <p:cNvPr id="284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F18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5" name="R 175 G 0 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175 G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51</a:t>
              </a:r>
            </a:p>
          </p:txBody>
        </p:sp>
      </p:grpSp>
      <p:grpSp>
        <p:nvGrpSpPr>
          <p:cNvPr id="289" name="Группа"/>
          <p:cNvGrpSpPr/>
          <p:nvPr/>
        </p:nvGrpSpPr>
        <p:grpSpPr>
          <a:xfrm>
            <a:off x="5435600" y="6894512"/>
            <a:ext cx="287338" cy="234862"/>
            <a:chOff x="0" y="0"/>
            <a:chExt cx="287337" cy="234860"/>
          </a:xfrm>
        </p:grpSpPr>
        <p:sp>
          <p:nvSpPr>
            <p:cNvPr id="287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34C3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" name="R 52  G 195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52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G 195 B 51</a:t>
              </a:r>
            </a:p>
          </p:txBody>
        </p:sp>
      </p:grpSp>
      <p:grpSp>
        <p:nvGrpSpPr>
          <p:cNvPr id="292" name="Группа"/>
          <p:cNvGrpSpPr/>
          <p:nvPr/>
        </p:nvGrpSpPr>
        <p:grpSpPr>
          <a:xfrm>
            <a:off x="3994150" y="6894512"/>
            <a:ext cx="287338" cy="234862"/>
            <a:chOff x="0" y="0"/>
            <a:chExt cx="287337" cy="234860"/>
          </a:xfrm>
        </p:grpSpPr>
        <p:sp>
          <p:nvSpPr>
            <p:cNvPr id="290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000000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1" name="R 0  G 0 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G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0</a:t>
              </a:r>
            </a:p>
          </p:txBody>
        </p:sp>
      </p:grpSp>
      <p:grpSp>
        <p:nvGrpSpPr>
          <p:cNvPr id="295" name="Группа"/>
          <p:cNvGrpSpPr/>
          <p:nvPr/>
        </p:nvGrpSpPr>
        <p:grpSpPr>
          <a:xfrm>
            <a:off x="3635375" y="6894512"/>
            <a:ext cx="287338" cy="234862"/>
            <a:chOff x="0" y="0"/>
            <a:chExt cx="287337" cy="234860"/>
          </a:xfrm>
        </p:grpSpPr>
        <p:sp>
          <p:nvSpPr>
            <p:cNvPr id="293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3">
                <a:lumOff val="44000"/>
              </a:schemeClr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4" name="R 255 G 255 B 2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255 B 255</a:t>
              </a:r>
            </a:p>
          </p:txBody>
        </p:sp>
      </p:grpSp>
      <p:sp>
        <p:nvSpPr>
          <p:cNvPr id="296" name="Primary colours:"/>
          <p:cNvSpPr txBox="1"/>
          <p:nvPr/>
        </p:nvSpPr>
        <p:spPr>
          <a:xfrm>
            <a:off x="821580" y="6920706"/>
            <a:ext cx="6182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chemeClr val="accent3">
                    <a:lumOff val="44000"/>
                  </a:schemeClr>
                </a:solidFill>
              </a:rPr>
              <a:t>Primary colours:</a:t>
            </a:r>
          </a:p>
        </p:txBody>
      </p:sp>
      <p:sp>
        <p:nvSpPr>
          <p:cNvPr id="297" name="Supporting colours:"/>
          <p:cNvSpPr txBox="1"/>
          <p:nvPr/>
        </p:nvSpPr>
        <p:spPr>
          <a:xfrm>
            <a:off x="2846982" y="6920706"/>
            <a:ext cx="7407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chemeClr val="accent3">
                    <a:lumOff val="44000"/>
                  </a:schemeClr>
                </a:solidFill>
              </a:rPr>
              <a:t>Supporting colours:</a:t>
            </a:r>
          </a:p>
        </p:txBody>
      </p:sp>
      <p:sp>
        <p:nvSpPr>
          <p:cNvPr id="2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419100"/>
            <a:ext cx="8634413" cy="293846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29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3429000"/>
            <a:ext cx="8634413" cy="3119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 marL="0" indent="1587">
              <a:buSzTx/>
              <a:buNone/>
              <a:defRPr b="1"/>
            </a:lvl2pPr>
            <a:lvl3pPr marL="0" indent="282575">
              <a:buSzTx/>
              <a:buNone/>
              <a:defRPr b="1"/>
            </a:lvl3pPr>
            <a:lvl4pPr marL="0" indent="563562">
              <a:buSzTx/>
              <a:buNone/>
              <a:defRPr b="1"/>
            </a:lvl4pPr>
            <a:lvl5pPr marL="0" indent="793750">
              <a:buSzTx/>
              <a:buNone/>
              <a:defRPr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40072"/>
            <a:ext cx="2133600" cy="26425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54000" y="6588125"/>
            <a:ext cx="2133600" cy="3456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3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4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0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1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2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5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6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7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8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49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2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2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1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5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4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8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7F10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7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31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0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34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3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3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37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3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F00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6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40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3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9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43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4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42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46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4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45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47" name="Primary colours:"/>
            <p:cNvSpPr txBox="1"/>
            <p:nvPr/>
          </p:nvSpPr>
          <p:spPr>
            <a:xfrm>
              <a:off x="-1" y="26193"/>
              <a:ext cx="61828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48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  <p:sp>
        <p:nvSpPr>
          <p:cNvPr id="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97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Текст заголовка</a:t>
            </a:r>
          </a:p>
        </p:txBody>
      </p:sp>
      <p:sp>
        <p:nvSpPr>
          <p:cNvPr id="5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1196975"/>
            <a:ext cx="8639175" cy="566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59304" marR="0" indent="-357716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617855" marR="0" indent="-3352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868362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1366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5938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510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082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654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Снимок экрана 2015-10-16 в 22.51.40.png" descr="Снимок экрана 2015-10-16 в 22.5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9308" y="5309761"/>
            <a:ext cx="1130301" cy="2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Снимок экрана 2015-10-23 в 22.53.50.png" descr="Снимок экрана 2015-10-23 в 22.53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120622"/>
            <a:ext cx="9144001" cy="4058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2845" t="5691" r="2845"/>
          <a:stretch>
            <a:fillRect/>
          </a:stretch>
        </p:blipFill>
        <p:spPr>
          <a:xfrm>
            <a:off x="1250045" y="512333"/>
            <a:ext cx="6318388" cy="5121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Снимок экрана 2017-10-20 в 16.52.15.png" descr="Снимок экрана 2017-10-20 в 16.5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" y="1750"/>
            <a:ext cx="9144001" cy="5288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Снимок экрана 2017-10-20 в 16.53.27.png" descr="Снимок экрана 2017-10-20 в 16.5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553"/>
            <a:ext cx="9144001" cy="5045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Снимок экрана 2017-10-20 в 16.55.11.png" descr="Снимок экрана 2017-10-20 в 16.55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277"/>
            <a:ext cx="9144001" cy="532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Снимок экрана 2017-10-20 в 16.57.24.png" descr="Снимок экрана 2017-10-20 в 16.5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10564"/>
            <a:ext cx="9144000" cy="5701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Связь на Земл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Связь на Земле</a:t>
            </a:r>
          </a:p>
        </p:txBody>
      </p:sp>
      <p:pic>
        <p:nvPicPr>
          <p:cNvPr id="348" name="DSS34e.jpg" descr="DSS34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79" y="1199788"/>
            <a:ext cx="5226770" cy="392007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Прямоугольник с закругленными углами"/>
          <p:cNvSpPr/>
          <p:nvPr/>
        </p:nvSpPr>
        <p:spPr>
          <a:xfrm>
            <a:off x="94445" y="5253349"/>
            <a:ext cx="4473367" cy="574676"/>
          </a:xfrm>
          <a:prstGeom prst="roundRect">
            <a:avLst>
              <a:gd name="adj" fmla="val 15470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50" name="http://habrahabr.ru/post/172601/"/>
          <p:cNvSpPr txBox="1"/>
          <p:nvPr/>
        </p:nvSpPr>
        <p:spPr>
          <a:xfrm>
            <a:off x="104883" y="5317072"/>
            <a:ext cx="4452492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http://habrahabr.ru/post/172601/</a:t>
            </a:r>
          </a:p>
        </p:txBody>
      </p:sp>
      <p:sp>
        <p:nvSpPr>
          <p:cNvPr id="351" name="Передача:…"/>
          <p:cNvSpPr txBox="1"/>
          <p:nvPr/>
        </p:nvSpPr>
        <p:spPr>
          <a:xfrm>
            <a:off x="5340395" y="1171819"/>
            <a:ext cx="3866087" cy="186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b="1"/>
              <a:t>Передача</a:t>
            </a:r>
            <a:r>
              <a:t>: </a:t>
            </a:r>
          </a:p>
          <a:p>
            <a:r>
              <a:t>X-диапазон (7145-7190 МГц)</a:t>
            </a:r>
          </a:p>
          <a:p>
            <a:r>
              <a:t>S-диапазон (2025-2120 МГц)</a:t>
            </a:r>
          </a:p>
        </p:txBody>
      </p:sp>
      <p:sp>
        <p:nvSpPr>
          <p:cNvPr id="352" name="Прием:…"/>
          <p:cNvSpPr txBox="1"/>
          <p:nvPr/>
        </p:nvSpPr>
        <p:spPr>
          <a:xfrm>
            <a:off x="5360750" y="3060129"/>
            <a:ext cx="3690013" cy="258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b="1"/>
              <a:t>Прием</a:t>
            </a:r>
            <a:r>
              <a:t>: </a:t>
            </a:r>
          </a:p>
          <a:p>
            <a:r>
              <a:t>X-диапазон (8400-8500 МГц)</a:t>
            </a:r>
          </a:p>
          <a:p>
            <a:r>
              <a:t>S-диапазон (2200-2300 МГц)</a:t>
            </a:r>
          </a:p>
          <a:p>
            <a:r>
              <a:t>Ka-диапазон (31.8-32.3 ГГц)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Спутниковая связ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Спутниковая связь</a:t>
            </a:r>
          </a:p>
        </p:txBody>
      </p:sp>
      <p:pic>
        <p:nvPicPr>
          <p:cNvPr id="35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00" y="1174750"/>
            <a:ext cx="5689600" cy="450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Спутниковая связ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Спутниковая связь</a:t>
            </a:r>
          </a:p>
        </p:txBody>
      </p:sp>
      <p:pic>
        <p:nvPicPr>
          <p:cNvPr id="3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968794"/>
            <a:ext cx="7112000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Лазерная передач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Лазерная передача</a:t>
            </a:r>
          </a:p>
        </p:txBody>
      </p:sp>
      <p:pic>
        <p:nvPicPr>
          <p:cNvPr id="361" name="nasa_laser_comm.jpg" descr="nasa_laser_com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31" y="1016698"/>
            <a:ext cx="5855718" cy="477380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Текст"/>
          <p:cNvSpPr txBox="1"/>
          <p:nvPr/>
        </p:nvSpPr>
        <p:spPr>
          <a:xfrm>
            <a:off x="4131171" y="3205385"/>
            <a:ext cx="881658" cy="447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363" name="НАСА установила новый рекорд скорости передачи информации до зонда LADEE, который находится сейчас на расстоянии 235 км до поверхности Луны.Теперь данные передаются со скоростью 622 мегабита в секунду."/>
          <p:cNvSpPr txBox="1"/>
          <p:nvPr/>
        </p:nvSpPr>
        <p:spPr>
          <a:xfrm>
            <a:off x="6202324" y="893985"/>
            <a:ext cx="2943993" cy="507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НАСА установила новый рекорд скорости передачи информации до зонда LADEE, который находится сейчас на расстоянии 235 км до поверхности Луны.Теперь данные передаются со скоростью 622 мегабита в секунду.</a:t>
            </a:r>
          </a:p>
        </p:txBody>
      </p:sp>
      <p:sp>
        <p:nvSpPr>
          <p:cNvPr id="364" name="Прямоугольник с закругленными углами"/>
          <p:cNvSpPr/>
          <p:nvPr/>
        </p:nvSpPr>
        <p:spPr>
          <a:xfrm>
            <a:off x="281311" y="6055169"/>
            <a:ext cx="6351084" cy="574676"/>
          </a:xfrm>
          <a:prstGeom prst="roundRect">
            <a:avLst>
              <a:gd name="adj" fmla="val 15470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65" name="http://www.nasa.gov/mission_pages/tdm/lcrd/"/>
          <p:cNvSpPr txBox="1"/>
          <p:nvPr/>
        </p:nvSpPr>
        <p:spPr>
          <a:xfrm>
            <a:off x="291749" y="6106192"/>
            <a:ext cx="6213129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http://www.nasa.gov/mission_pages/tdm/lcrd/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1130300"/>
            <a:ext cx="7035800" cy="459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Интенсивность нагрузки (трафик) может быть оценена в Эрлангах, если разделить число пакетов в секунду на скорость передачи в канале, поскольку интенсивность нагрузки зависит не от скорости «перемещения» пакетов, а от «плотности» их движения."/>
          <p:cNvSpPr txBox="1"/>
          <p:nvPr/>
        </p:nvSpPr>
        <p:spPr>
          <a:xfrm>
            <a:off x="77992" y="2137925"/>
            <a:ext cx="8993477" cy="1543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>
            <a:spAutoFit/>
          </a:bodyPr>
          <a:lstStyle>
            <a:lvl1pPr algn="just" defTabSz="457200"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Интенсивность нагрузки (трафик) может быть оценена в Эрлангах, если разделить число пакетов в секунду на скорость передачи в канале, поскольку интенсивность нагрузки зависит не от скорости «перемещения» пакетов, а от «плотности» их движения. </a:t>
            </a:r>
          </a:p>
        </p:txBody>
      </p:sp>
      <p:pic>
        <p:nvPicPr>
          <p:cNvPr id="313" name="Снимок экрана 2015-10-30 в 16.58.00.png" descr="Снимок экрана 2015-10-30 в 16.5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472" y="3855170"/>
            <a:ext cx="3779574" cy="97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387350"/>
            <a:ext cx="8102600" cy="608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22101"/>
            <a:ext cx="9144001" cy="361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Некогерентный прием амплитудно-манипулированного сигнал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Некогерентный прием амплитудно-манипулированного сигнала</a:t>
            </a:r>
          </a:p>
        </p:txBody>
      </p:sp>
      <p:pic>
        <p:nvPicPr>
          <p:cNvPr id="37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262" y="1725087"/>
            <a:ext cx="7850172" cy="3407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Оценка помехоустойчивости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Оценка помехоустойчивости</a:t>
            </a:r>
          </a:p>
        </p:txBody>
      </p:sp>
      <p:pic>
        <p:nvPicPr>
          <p:cNvPr id="37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495" y="1036626"/>
            <a:ext cx="7254211" cy="2811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02" y="3797080"/>
            <a:ext cx="7254212" cy="3004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Распределение Релея-Райс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Распределение Релея-Райса</a:t>
            </a:r>
          </a:p>
        </p:txBody>
      </p:sp>
      <p:sp>
        <p:nvSpPr>
          <p:cNvPr id="38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54000" y="6588125"/>
            <a:ext cx="2133600" cy="12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defRPr sz="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z="1200"/>
            </a:pPr>
            <a:fld id="{86CB4B4D-7CA3-9044-876B-883B54F8677D}" type="slidenum">
              <a:rPr sz="800"/>
              <a:t>24</a:t>
            </a:fld>
            <a:endParaRPr sz="800"/>
          </a:p>
        </p:txBody>
      </p:sp>
      <p:pic>
        <p:nvPicPr>
          <p:cNvPr id="38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505" y="659606"/>
            <a:ext cx="5953108" cy="4667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Снимок экрана 2014-11-18 в 1.01.42.png" descr="Снимок экрана 2014-11-18 в 1.0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458" y="5538434"/>
            <a:ext cx="5685528" cy="902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Некогерентный прием простых частотноманипулированных сигналов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Некогерентный прием простых частотноманипулированных сигналов</a:t>
            </a:r>
          </a:p>
        </p:txBody>
      </p:sp>
      <p:pic>
        <p:nvPicPr>
          <p:cNvPr id="38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234" y="1808389"/>
            <a:ext cx="7339992" cy="3568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Помехоустойчивость приемников сигналов с пассивной паузо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Помехоустойчивость приемников сигналов с пассивной паузой</a:t>
            </a:r>
          </a:p>
        </p:txBody>
      </p:sp>
      <p:pic>
        <p:nvPicPr>
          <p:cNvPr id="39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209" y="1852082"/>
            <a:ext cx="10604360" cy="3534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Помехоустойчивость приемников сигналов с пассивной паузо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Помехоустойчивость приемников сигналов с пассивной паузой</a:t>
            </a:r>
          </a:p>
        </p:txBody>
      </p:sp>
      <p:pic>
        <p:nvPicPr>
          <p:cNvPr id="3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04" y="2062274"/>
            <a:ext cx="8634414" cy="3807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Помехоустойчивость приемников сигналов с активной паузо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Помехоустойчивость приемников сигналов с активной паузой</a:t>
            </a:r>
          </a:p>
        </p:txBody>
      </p:sp>
      <p:pic>
        <p:nvPicPr>
          <p:cNvPr id="39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605" y="1892734"/>
            <a:ext cx="10202889" cy="3400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Помехоустойчивость приемников сигналов с активной паузо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Помехоустойчивость приемников сигналов с активной паузой</a:t>
            </a:r>
          </a:p>
        </p:txBody>
      </p:sp>
      <p:pic>
        <p:nvPicPr>
          <p:cNvPr id="40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6420" y="1864942"/>
            <a:ext cx="9327380" cy="378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Снимок экрана 2017-10-20 в 16.33.37.png" descr="Снимок экрана 2017-10-20 в 16.3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434" y="208476"/>
            <a:ext cx="7795132" cy="6441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Сравнение помехоустойчивости при различных видах сигнал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Сравнение помехоустойчивости при различных видах сигнала</a:t>
            </a:r>
          </a:p>
        </p:txBody>
      </p:sp>
      <p:pic>
        <p:nvPicPr>
          <p:cNvPr id="40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017" y="1649992"/>
            <a:ext cx="6697570" cy="3861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Реальные способы приема двоичных сигналов с постоянными параметрами на фоне белого гауссовского шум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Реальные способы приема двоичных сигналов с постоянными параметрами на фоне белого гауссовского шума</a:t>
            </a:r>
          </a:p>
        </p:txBody>
      </p:sp>
      <p:pic>
        <p:nvPicPr>
          <p:cNvPr id="40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8811" y="1300250"/>
            <a:ext cx="4521201" cy="520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Оценка помехоустойчивости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Оценка помехоустойчивости</a:t>
            </a:r>
          </a:p>
        </p:txBody>
      </p:sp>
      <p:pic>
        <p:nvPicPr>
          <p:cNvPr id="40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495" y="1036626"/>
            <a:ext cx="7254211" cy="2811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02" y="3797080"/>
            <a:ext cx="7254212" cy="3004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Снимок экрана 2017-11-11 в 0.09.05.png" descr="Снимок экрана 2017-11-11 в 0.0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6545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Оценка помехоустойчивости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Оценка помехоустойчивости</a:t>
            </a:r>
          </a:p>
        </p:txBody>
      </p:sp>
      <p:pic>
        <p:nvPicPr>
          <p:cNvPr id="416" name="Снимок экрана 2017-11-11 в 0.11.03.png" descr="Снимок экрана 2017-11-11 в 0.11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088" y="62471"/>
            <a:ext cx="9268176" cy="6733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Оценка помехоустойчивости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Оценка помехоустойчивости</a:t>
            </a:r>
          </a:p>
        </p:txBody>
      </p:sp>
      <p:pic>
        <p:nvPicPr>
          <p:cNvPr id="419" name="Снимок экрана 2017-11-11 в 0.11.47.png" descr="Снимок экрана 2017-11-11 в 0.1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79885"/>
            <a:ext cx="9144001" cy="6498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Оценка помехоустойчивости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Оценка помехоустойчивости</a:t>
            </a:r>
          </a:p>
        </p:txBody>
      </p:sp>
      <p:pic>
        <p:nvPicPr>
          <p:cNvPr id="422" name="Снимок экрана 2017-11-11 в 0.12.36.png" descr="Снимок экрана 2017-11-11 в 0.1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7191"/>
            <a:ext cx="9144001" cy="6567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Оценка помехоустойчивости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1532150"/>
          </a:xfrm>
          <a:prstGeom prst="rect">
            <a:avLst/>
          </a:prstGeom>
        </p:spPr>
        <p:txBody>
          <a:bodyPr/>
          <a:lstStyle/>
          <a:p>
            <a:r>
              <a:t>Оценка помехоустойчивости</a:t>
            </a:r>
          </a:p>
        </p:txBody>
      </p:sp>
      <p:pic>
        <p:nvPicPr>
          <p:cNvPr id="425" name="Снимок экрана 2017-11-11 в 0.13.12.png" descr="Снимок экрана 2017-11-11 в 0.13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4500"/>
            <a:ext cx="9144001" cy="64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9403" y="550883"/>
            <a:ext cx="5080001" cy="191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807" y="3582056"/>
            <a:ext cx="5899193" cy="1946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535" y="1101937"/>
            <a:ext cx="5919506" cy="2101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992" y="4153447"/>
            <a:ext cx="5920592" cy="179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Снимок экрана 2017-10-20 в 16.35.12.png" descr="Снимок экрана 2017-10-20 в 16.35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697" y="711200"/>
            <a:ext cx="7734301" cy="543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Снимок экрана 2017-11-11 в 0.23.05.png" descr="Снимок экрана 2017-11-11 в 0.23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7025" y="-167678"/>
            <a:ext cx="9418050" cy="6989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Снимок экрана 2017-11-11 в 0.23.58.png" descr="Снимок экрана 2017-11-11 в 0.23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5107" y="-143679"/>
            <a:ext cx="9574214" cy="7145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Снимок экрана 2017-11-11 в 0.26.02.png" descr="Снимок экрана 2017-11-11 в 0.26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59" y="-116764"/>
            <a:ext cx="913503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Снимок экрана 2017-11-11 в 0.26.36.png" descr="Снимок экрана 2017-11-11 в 0.26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05" y="-295973"/>
            <a:ext cx="906559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Снимок экрана 2017-11-11 в 0.27.59.png" descr="Снимок экрана 2017-11-11 в 0.2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36"/>
            <a:ext cx="9144001" cy="6842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Снимок экрана 2017-11-11 в 0.28.11.png" descr="Снимок экрана 2017-11-11 в 0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5732" y="-83264"/>
            <a:ext cx="9415464" cy="7024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Снимок экрана 2017-11-11 в 0.28.26.png" descr="Снимок экрана 2017-11-11 в 0.28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2632" y="-328703"/>
            <a:ext cx="9729264" cy="728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Снимок экрана 2017-11-11 в 0.29.12.png" descr="Снимок экрана 2017-11-11 в 0.2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48750"/>
            <a:ext cx="9300054" cy="6626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Снимок экрана 2017-11-11 в 0.29.26.png" descr="Снимок экрана 2017-11-11 в 0.29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7" y="-121814"/>
            <a:ext cx="913496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Снимок экрана 2017-11-11 в 0.29.46.png" descr="Снимок экрана 2017-11-11 в 0.29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153" y="12314"/>
            <a:ext cx="9144001" cy="6833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100" y="744572"/>
            <a:ext cx="8559800" cy="495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350210"/>
            <a:ext cx="75184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97" y="745611"/>
            <a:ext cx="4457701" cy="485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57" y="1822242"/>
            <a:ext cx="8678486" cy="256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Снимок экрана 2017-10-20 в 16.46.50.png" descr="Снимок экрана 2017-10-20 в 16.46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4669"/>
            <a:ext cx="9144001" cy="4596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308"/>
      </a:accent1>
      <a:accent2>
        <a:srgbClr val="FFAF00"/>
      </a:accent2>
      <a:accent3>
        <a:srgbClr val="8F8F8F"/>
      </a:accent3>
      <a:accent4>
        <a:srgbClr val="707070"/>
      </a:accent4>
      <a:accent5>
        <a:srgbClr val="FFE4AA"/>
      </a:accent5>
      <a:accent6>
        <a:srgbClr val="E79F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308"/>
      </a:accent1>
      <a:accent2>
        <a:srgbClr val="FFAF00"/>
      </a:accent2>
      <a:accent3>
        <a:srgbClr val="8F8F8F"/>
      </a:accent3>
      <a:accent4>
        <a:srgbClr val="707070"/>
      </a:accent4>
      <a:accent5>
        <a:srgbClr val="FFE4AA"/>
      </a:accent5>
      <a:accent6>
        <a:srgbClr val="E79F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545</Words>
  <Application>Microsoft Macintosh PowerPoint</Application>
  <PresentationFormat>Экран (4:3)</PresentationFormat>
  <Paragraphs>44</Paragraphs>
  <Slides>49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Arial</vt:lpstr>
      <vt:lpstr>Helvetica</vt:lpstr>
      <vt:lpstr>Helvetica Neue</vt:lpstr>
      <vt:lpstr>Times New Roman</vt:lpstr>
      <vt:lpstr>Default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Связь на Земле</vt:lpstr>
      <vt:lpstr>Спутниковая связь</vt:lpstr>
      <vt:lpstr>Спутниковая связь</vt:lpstr>
      <vt:lpstr>Лазерная передача</vt:lpstr>
      <vt:lpstr>Презентация PowerPoint</vt:lpstr>
      <vt:lpstr>Презентация PowerPoint</vt:lpstr>
      <vt:lpstr>Презентация PowerPoint</vt:lpstr>
      <vt:lpstr>Некогерентный прием амплитудно-манипулированного сигнала</vt:lpstr>
      <vt:lpstr>Оценка помехоустойчивости</vt:lpstr>
      <vt:lpstr>Распределение Релея-Райса</vt:lpstr>
      <vt:lpstr>Некогерентный прием простых частотноманипулированных сигналов</vt:lpstr>
      <vt:lpstr>Помехоустойчивость приемников сигналов с пассивной паузой</vt:lpstr>
      <vt:lpstr>Помехоустойчивость приемников сигналов с пассивной паузой</vt:lpstr>
      <vt:lpstr>Помехоустойчивость приемников сигналов с активной паузой</vt:lpstr>
      <vt:lpstr>Помехоустойчивость приемников сигналов с активной паузой</vt:lpstr>
      <vt:lpstr>Сравнение помехоустойчивости при различных видах сигнала</vt:lpstr>
      <vt:lpstr>Реальные способы приема двоичных сигналов с постоянными параметрами на фоне белого гауссовского шума</vt:lpstr>
      <vt:lpstr>Оценка помехоустойчивости</vt:lpstr>
      <vt:lpstr>Презентация PowerPoint</vt:lpstr>
      <vt:lpstr>Оценка помехоустойчивости</vt:lpstr>
      <vt:lpstr>Оценка помехоустойчивости</vt:lpstr>
      <vt:lpstr>Оценка помехоустойчивости</vt:lpstr>
      <vt:lpstr>Оценка помехоустойчивости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Microsoft Office</cp:lastModifiedBy>
  <cp:revision>1</cp:revision>
  <dcterms:modified xsi:type="dcterms:W3CDTF">2017-11-14T09:36:56Z</dcterms:modified>
</cp:coreProperties>
</file>